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9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59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7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0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25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89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9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0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07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4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B85B-E6ED-4508-BF7A-CAA925B4555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B84BE-7D50-45AE-BC06-A8968AF66F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1768" y="1166609"/>
            <a:ext cx="9144000" cy="2387600"/>
          </a:xfrm>
        </p:spPr>
        <p:txBody>
          <a:bodyPr>
            <a:noAutofit/>
          </a:bodyPr>
          <a:lstStyle/>
          <a:p>
            <a:pPr fontAlgn="base"/>
            <a:r>
              <a:rPr lang="ru-RU" sz="4400" b="1" i="1" dirty="0"/>
              <a:t>Сопровождения профессионального </a:t>
            </a:r>
            <a:br>
              <a:rPr lang="ru-RU" sz="4400" b="1" i="1" dirty="0"/>
            </a:br>
            <a:r>
              <a:rPr lang="ru-RU" sz="4400" b="1" i="1" dirty="0"/>
              <a:t>самоопределения обучающихся средствами дополнительного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3924886"/>
            <a:ext cx="4552335" cy="2800379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Состав: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ДПО «ГЦРО»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ЦВР «Глория»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«Детский морской центр»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ДЭЦ «Родник»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КОЦ «ЛАД»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«МУЦ </a:t>
            </a:r>
            <a:r>
              <a:rPr lang="ru-RU" sz="1600" dirty="0" err="1" smtClean="0"/>
              <a:t>Красноперекопского</a:t>
            </a:r>
            <a:r>
              <a:rPr lang="ru-RU" sz="1600" dirty="0" smtClean="0"/>
              <a:t> района»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«МУЦ Кировского и Ленинского районов»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МОУ ДО ЦДТ «Юность»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МОУДО ДЮЦ «Ярославич»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74623" y="84002"/>
            <a:ext cx="9144000" cy="577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i="1" dirty="0" smtClean="0"/>
              <a:t>Конкурс  инновационных площадок </a:t>
            </a:r>
            <a:endParaRPr lang="ru-RU" sz="4000" b="1" i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394917" y="3762834"/>
            <a:ext cx="4552335" cy="2636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Представляет проект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Ромащенко И.В. , директор  МОУ ДО «МУЦ Кировского и Ленинского районов»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Научный консультант  проекта: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Кузнецова И.В.,  </a:t>
            </a:r>
            <a:r>
              <a:rPr lang="ru-RU" sz="1600" dirty="0" err="1"/>
              <a:t>к.пс.н</a:t>
            </a:r>
            <a:r>
              <a:rPr lang="ru-RU" sz="1600" dirty="0"/>
              <a:t>., директор ГУ ЯО «Центр профессиональной ориентации и психологической </a:t>
            </a:r>
            <a:r>
              <a:rPr lang="ru-RU" sz="1600" dirty="0" smtClean="0"/>
              <a:t>поддержки»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/>
              <a:t>Научный руководитель проекта: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/>
              <a:t>Угарова М. Г., </a:t>
            </a:r>
            <a:r>
              <a:rPr lang="ru-RU" sz="1600" dirty="0" err="1"/>
              <a:t>к.пс.н</a:t>
            </a:r>
            <a:r>
              <a:rPr lang="ru-RU" sz="1600" dirty="0"/>
              <a:t>., старший методист МОУ «ГЦРО»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1592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914" y="154110"/>
            <a:ext cx="10515600" cy="4648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Актуальность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1354" y="1009697"/>
            <a:ext cx="11563643" cy="5616185"/>
          </a:xfrm>
        </p:spPr>
        <p:txBody>
          <a:bodyPr>
            <a:normAutofit/>
          </a:bodyPr>
          <a:lstStyle/>
          <a:p>
            <a:r>
              <a:rPr lang="ru-RU" dirty="0" smtClean="0"/>
              <a:t>«Концепция </a:t>
            </a:r>
            <a:r>
              <a:rPr lang="ru-RU" dirty="0"/>
              <a:t>развития дополнительного образования детей до 2030 года», где одной из задач является: «вовлечение обучающихся в программы и мероприятия ранней профориентации, обеспечивающие ознакомление с современными профессиями и профессиями будущего, поддержку профессионального самоопределения, формирование навыков планирования карьеры, включающие инструменты профессиональных проб, стажировок в организациях реального сектора экономики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Развитие системы сопровождения профессионального самоопределения в МСО </a:t>
            </a:r>
          </a:p>
          <a:p>
            <a:r>
              <a:rPr lang="ru-RU" dirty="0" smtClean="0"/>
              <a:t>Психолого-педагогическое сопровождение профессионального самоопределения обучающихся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57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4578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Цели и задачи проекта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57" y="928468"/>
            <a:ext cx="11648049" cy="56411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/>
              <a:t>Цель проекта: </a:t>
            </a:r>
            <a:endParaRPr lang="ru-RU" b="1" u="sng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профориентационных практик в учреждениях дополнительного образования.</a:t>
            </a:r>
          </a:p>
          <a:p>
            <a:pPr marL="0" indent="0">
              <a:buNone/>
            </a:pPr>
            <a:r>
              <a:rPr lang="ru-RU" b="1" dirty="0"/>
              <a:t>Задачи проекта:</a:t>
            </a:r>
          </a:p>
          <a:p>
            <a:pPr lvl="0"/>
            <a:r>
              <a:rPr lang="ru-RU" dirty="0"/>
              <a:t>Нормативно-правовое обеспечение профориентационной работы в ОО.</a:t>
            </a:r>
          </a:p>
          <a:p>
            <a:pPr lvl="0"/>
            <a:r>
              <a:rPr lang="ru-RU" dirty="0"/>
              <a:t>Организация и проведение профессиональных проб для учащихся 6-7 классов.</a:t>
            </a:r>
          </a:p>
          <a:p>
            <a:pPr lvl="0"/>
            <a:r>
              <a:rPr lang="ru-RU" dirty="0"/>
              <a:t>Разработка и апробация программы по развитию компетентностей профессионального самоопределения учащихся 8 классов (12 часов)</a:t>
            </a:r>
          </a:p>
          <a:p>
            <a:pPr lvl="0"/>
            <a:r>
              <a:rPr lang="ru-RU" dirty="0" smtClean="0"/>
              <a:t>Разработка </a:t>
            </a:r>
            <a:r>
              <a:rPr lang="ru-RU" dirty="0"/>
              <a:t>профориентационного праздника для учащихся 5 классов.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/>
              <a:t>городского профориентационного  ресурса в ВК. </a:t>
            </a:r>
          </a:p>
          <a:p>
            <a:pPr lvl="0"/>
            <a:r>
              <a:rPr lang="ru-RU" dirty="0"/>
              <a:t>Проведение КПК «Основы профориентационной работы в учреждениях дополнительного образования» для методистов и педагогов для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5371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5885" t="15375" r="33613" b="5639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36" y="300"/>
            <a:ext cx="10515600" cy="4498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Механизмы реализации проекта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85792"/>
              </p:ext>
            </p:extLst>
          </p:nvPr>
        </p:nvGraphicFramePr>
        <p:xfrm>
          <a:off x="53925" y="900332"/>
          <a:ext cx="11830929" cy="567537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50166">
                  <a:extLst>
                    <a:ext uri="{9D8B030D-6E8A-4147-A177-3AD203B41FA5}">
                      <a16:colId xmlns:a16="http://schemas.microsoft.com/office/drawing/2014/main" val="3457366188"/>
                    </a:ext>
                  </a:extLst>
                </a:gridCol>
                <a:gridCol w="5345723">
                  <a:extLst>
                    <a:ext uri="{9D8B030D-6E8A-4147-A177-3AD203B41FA5}">
                      <a16:colId xmlns:a16="http://schemas.microsoft.com/office/drawing/2014/main" val="2301560395"/>
                    </a:ext>
                  </a:extLst>
                </a:gridCol>
                <a:gridCol w="3263705">
                  <a:extLst>
                    <a:ext uri="{9D8B030D-6E8A-4147-A177-3AD203B41FA5}">
                      <a16:colId xmlns:a16="http://schemas.microsoft.com/office/drawing/2014/main" val="3745783561"/>
                    </a:ext>
                  </a:extLst>
                </a:gridCol>
                <a:gridCol w="1308295">
                  <a:extLst>
                    <a:ext uri="{9D8B030D-6E8A-4147-A177-3AD203B41FA5}">
                      <a16:colId xmlns:a16="http://schemas.microsoft.com/office/drawing/2014/main" val="158987636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235141417"/>
                    </a:ext>
                  </a:extLst>
                </a:gridCol>
              </a:tblGrid>
              <a:tr h="7465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Мероприятия и разработки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Механизм реализации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Разработка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Апробация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Реализация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519792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1.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Отработка различных вариантов взаимодействия школ и учреждений дополнительного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Индивидуальные консультации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Круглый стол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148857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2.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Организация и проведение профессиональных проб для учащихся 6-7 классов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Сетевое взаимодействие в рамках договора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381307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3.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Программа по развитию компетентностей профессионального самоопределения учащихся 8 классов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Мозговой штурм Групповая работа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2023 - 2024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2024387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4.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Профориентационный праздник для учащихся 5 классов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Групповая работа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Мозговой штурм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2022 - 2023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2023 - 2024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661031"/>
                  </a:ext>
                </a:extLst>
              </a:tr>
              <a:tr h="74652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effectLst/>
                        </a:rPr>
                        <a:t>5.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Развитие городского профориентационного  ресурса в социальной сети  ВК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Групповая работа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2022 - 2023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95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4185421"/>
                  </a:ext>
                </a:extLst>
              </a:tr>
              <a:tr h="11197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КПК «Основы профориентационной работы в учреждениях дополнительного образования»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Мозговой штурм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Групповая работа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Сетевое взаимодействие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2022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2022 - 2024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5851588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19520" t="35521" r="39288" b="32889"/>
          <a:stretch/>
        </p:blipFill>
        <p:spPr>
          <a:xfrm>
            <a:off x="2532185" y="4360985"/>
            <a:ext cx="913122" cy="3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4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4" t="16709" r="35988" b="5641"/>
          <a:stretch/>
        </p:blipFill>
        <p:spPr>
          <a:xfrm>
            <a:off x="-1" y="10862"/>
            <a:ext cx="12192001" cy="68471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862"/>
            <a:ext cx="11169748" cy="60554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Ожидаемые результаты</a:t>
            </a:r>
            <a:endParaRPr lang="ru-RU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282824"/>
              </p:ext>
            </p:extLst>
          </p:nvPr>
        </p:nvGraphicFramePr>
        <p:xfrm>
          <a:off x="126608" y="616407"/>
          <a:ext cx="11816863" cy="505990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016189">
                  <a:extLst>
                    <a:ext uri="{9D8B030D-6E8A-4147-A177-3AD203B41FA5}">
                      <a16:colId xmlns:a16="http://schemas.microsoft.com/office/drawing/2014/main" val="1791885380"/>
                    </a:ext>
                  </a:extLst>
                </a:gridCol>
                <a:gridCol w="6168821">
                  <a:extLst>
                    <a:ext uri="{9D8B030D-6E8A-4147-A177-3AD203B41FA5}">
                      <a16:colId xmlns:a16="http://schemas.microsoft.com/office/drawing/2014/main" val="3075732521"/>
                    </a:ext>
                  </a:extLst>
                </a:gridCol>
                <a:gridCol w="1631853">
                  <a:extLst>
                    <a:ext uri="{9D8B030D-6E8A-4147-A177-3AD203B41FA5}">
                      <a16:colId xmlns:a16="http://schemas.microsoft.com/office/drawing/2014/main" val="3844901358"/>
                    </a:ext>
                  </a:extLst>
                </a:gridCol>
              </a:tblGrid>
              <a:tr h="202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значение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Задача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867006181"/>
                  </a:ext>
                </a:extLst>
              </a:tr>
              <a:tr h="7317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5е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err="1" smtClean="0">
                          <a:effectLst/>
                        </a:rPr>
                        <a:t>Профориентационное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мероприятие «Шаг к успеху</a:t>
                      </a:r>
                      <a:r>
                        <a:rPr lang="ru-RU" sz="1500" dirty="0" smtClean="0">
                          <a:effectLst/>
                        </a:rPr>
                        <a:t>»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сохранение смыслов учебной деятельности, формирование смысловой связи учебы и будущей профессиональной деятельности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Разработка и реализация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1545332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6е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Профессиональные </a:t>
                      </a:r>
                      <a:r>
                        <a:rPr lang="ru-RU" sz="1500" dirty="0">
                          <a:effectLst/>
                        </a:rPr>
                        <a:t>пробы на основе теории </a:t>
                      </a:r>
                      <a:endParaRPr lang="ru-RU" sz="15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А.Е</a:t>
                      </a:r>
                      <a:r>
                        <a:rPr lang="ru-RU" sz="1500" dirty="0">
                          <a:effectLst/>
                        </a:rPr>
                        <a:t>. </a:t>
                      </a:r>
                      <a:r>
                        <a:rPr lang="ru-RU" sz="1500" dirty="0" smtClean="0">
                          <a:effectLst/>
                        </a:rPr>
                        <a:t>Климова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Расширение информационной основы профессионального самоопределения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Формирование алгоритмов ознакомления и анализа профессии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Коррекция, развитие,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реализация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885514653"/>
                  </a:ext>
                </a:extLst>
              </a:tr>
              <a:tr h="710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7е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Профессиональные </a:t>
                      </a:r>
                      <a:r>
                        <a:rPr lang="ru-RU" sz="1500" dirty="0">
                          <a:effectLst/>
                        </a:rPr>
                        <a:t>пробы по программе «Про </a:t>
                      </a:r>
                      <a:r>
                        <a:rPr lang="ru-RU" sz="1500" dirty="0" err="1">
                          <a:effectLst/>
                        </a:rPr>
                        <a:t>soft</a:t>
                      </a:r>
                      <a:r>
                        <a:rPr lang="ru-RU" sz="1500" dirty="0">
                          <a:effectLst/>
                        </a:rPr>
                        <a:t>-skills: профессиональные пробы для учащихся 7-х классов</a:t>
                      </a:r>
                      <a:r>
                        <a:rPr lang="ru-RU" sz="1500" dirty="0" smtClean="0">
                          <a:effectLst/>
                        </a:rPr>
                        <a:t>»</a:t>
                      </a: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Формирование смысловой связи компетентность-множество профессий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Формирование мягких навыков, влияет на развитие </a:t>
                      </a:r>
                      <a:r>
                        <a:rPr lang="ru-RU" sz="1500" dirty="0" err="1">
                          <a:effectLst/>
                        </a:rPr>
                        <a:t>метапредметных</a:t>
                      </a:r>
                      <a:r>
                        <a:rPr lang="ru-RU" sz="1500" dirty="0">
                          <a:effectLst/>
                        </a:rPr>
                        <a:t> результатов обучения, функциональной грамотности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Коррекция, развитие,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реализация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1331000447"/>
                  </a:ext>
                </a:extLst>
              </a:tr>
              <a:tr h="658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8е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Программа </a:t>
                      </a:r>
                      <a:r>
                        <a:rPr lang="ru-RU" sz="1500" dirty="0">
                          <a:effectLst/>
                        </a:rPr>
                        <a:t>по развитию компетентностей профессионального самоопределения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Формирует компетентности профессионального самоопределения, обеспечивает принятие решений о профессионально-образовательной траектории в 9м классе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Разработка и реализация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2442118582"/>
                  </a:ext>
                </a:extLst>
              </a:tr>
              <a:tr h="466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9е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Профориентационная </a:t>
                      </a:r>
                      <a:r>
                        <a:rPr lang="ru-RU" sz="1500" dirty="0">
                          <a:effectLst/>
                        </a:rPr>
                        <a:t>площадка «Точка роста»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Формирует связь учебной деятельности с выбором СПО и профессиональной деятельности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Коррекция, развитие,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реализация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3907128804"/>
                  </a:ext>
                </a:extLst>
              </a:tr>
              <a:tr h="7077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10е классы</a:t>
                      </a:r>
                      <a:endParaRPr lang="ru-RU" sz="15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Профориентационная </a:t>
                      </a:r>
                      <a:r>
                        <a:rPr lang="ru-RU" sz="1500" dirty="0">
                          <a:effectLst/>
                        </a:rPr>
                        <a:t>площадка «Стремление к успеху»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Формирует связь учебной деятельности в рамках профиля  с выбором ВПО и профессиональной деятельности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Коррекция, развитие,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реализация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68" marR="29668" marT="0" marB="0"/>
                </a:tc>
                <a:extLst>
                  <a:ext uri="{0D108BD9-81ED-4DB2-BD59-A6C34878D82A}">
                    <a16:rowId xmlns:a16="http://schemas.microsoft.com/office/drawing/2014/main" val="319076790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19520" t="35521" r="39288" b="32889"/>
          <a:stretch/>
        </p:blipFill>
        <p:spPr>
          <a:xfrm>
            <a:off x="3584917" y="3591010"/>
            <a:ext cx="534572" cy="230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l="19520" t="35521" r="39288" b="32889"/>
          <a:stretch/>
        </p:blipFill>
        <p:spPr>
          <a:xfrm>
            <a:off x="3584917" y="1229110"/>
            <a:ext cx="534572" cy="2306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07963" y="5501697"/>
            <a:ext cx="11535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Обеспечивается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уровне обучающихся - городским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профориентационным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социальной сети ВК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уровне организаций – повышение профессиональной компетентности сотрудников через  КПК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«Основы профориентационной работы в учреждениях дополнительного образования» (24 часа). </a:t>
            </a:r>
            <a:endParaRPr lang="ru-RU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/>
          <a:srcRect l="19520" t="35521" r="39288" b="32889"/>
          <a:stretch/>
        </p:blipFill>
        <p:spPr>
          <a:xfrm>
            <a:off x="262597" y="5784097"/>
            <a:ext cx="534572" cy="2306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/>
          <a:srcRect l="19520" t="35521" r="39288" b="32889"/>
          <a:stretch/>
        </p:blipFill>
        <p:spPr>
          <a:xfrm>
            <a:off x="262597" y="6101861"/>
            <a:ext cx="534572" cy="2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35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2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5885" t="13744" r="31808" b="5640"/>
          <a:stretch/>
        </p:blipFill>
        <p:spPr>
          <a:xfrm>
            <a:off x="0" y="10862"/>
            <a:ext cx="12192000" cy="684713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687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550</Words>
  <Application>Microsoft Office PowerPoint</Application>
  <PresentationFormat>Широкоэкранный</PresentationFormat>
  <Paragraphs>114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Сопровождения профессионального  самоопределения обучающихся средствами дополнительного образования</vt:lpstr>
      <vt:lpstr>Актуальность проекта</vt:lpstr>
      <vt:lpstr>Цели и задачи проекта</vt:lpstr>
      <vt:lpstr>Механизмы реализации проекта</vt:lpstr>
      <vt:lpstr>Ожидаемые результаты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Сопровождения профессионального  самоопределения обучающихся средствами дополнительного образования</dc:title>
  <dc:creator>Марина</dc:creator>
  <cp:lastModifiedBy>россияне</cp:lastModifiedBy>
  <cp:revision>8</cp:revision>
  <dcterms:created xsi:type="dcterms:W3CDTF">2022-06-23T08:09:56Z</dcterms:created>
  <dcterms:modified xsi:type="dcterms:W3CDTF">2022-08-31T09:01:44Z</dcterms:modified>
</cp:coreProperties>
</file>